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  <p:sldMasterId id="2147483666" r:id="rId3"/>
  </p:sldMasterIdLst>
  <p:notesMasterIdLst>
    <p:notesMasterId r:id="rId23"/>
  </p:notesMasterIdLst>
  <p:sldIdLst>
    <p:sldId id="3228" r:id="rId4"/>
    <p:sldId id="3346" r:id="rId5"/>
    <p:sldId id="548" r:id="rId6"/>
    <p:sldId id="3349" r:id="rId7"/>
    <p:sldId id="3331" r:id="rId8"/>
    <p:sldId id="3258" r:id="rId9"/>
    <p:sldId id="3351" r:id="rId10"/>
    <p:sldId id="3352" r:id="rId11"/>
    <p:sldId id="3358" r:id="rId12"/>
    <p:sldId id="3357" r:id="rId13"/>
    <p:sldId id="3354" r:id="rId14"/>
    <p:sldId id="3356" r:id="rId15"/>
    <p:sldId id="3355" r:id="rId16"/>
    <p:sldId id="3374" r:id="rId17"/>
    <p:sldId id="3359" r:id="rId18"/>
    <p:sldId id="3365" r:id="rId19"/>
    <p:sldId id="3373" r:id="rId20"/>
    <p:sldId id="3370" r:id="rId21"/>
    <p:sldId id="3371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767DA5-4402-4547-8109-4F22DDDDDAFA}">
          <p14:sldIdLst>
            <p14:sldId id="3228"/>
            <p14:sldId id="3346"/>
            <p14:sldId id="548"/>
            <p14:sldId id="3349"/>
            <p14:sldId id="3331"/>
            <p14:sldId id="3258"/>
            <p14:sldId id="3351"/>
            <p14:sldId id="3352"/>
            <p14:sldId id="3358"/>
            <p14:sldId id="3357"/>
            <p14:sldId id="3354"/>
            <p14:sldId id="3356"/>
            <p14:sldId id="3355"/>
            <p14:sldId id="3374"/>
            <p14:sldId id="3359"/>
            <p14:sldId id="3365"/>
            <p14:sldId id="3373"/>
            <p14:sldId id="3370"/>
            <p14:sldId id="33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7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B7"/>
    <a:srgbClr val="92D4F1"/>
    <a:srgbClr val="8FD3F1"/>
    <a:srgbClr val="1A78C3"/>
    <a:srgbClr val="1A78C2"/>
    <a:srgbClr val="1B6299"/>
    <a:srgbClr val="8609AD"/>
    <a:srgbClr val="1C6299"/>
    <a:srgbClr val="1B6298"/>
    <a:srgbClr val="96C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8" autoAdjust="0"/>
    <p:restoredTop sz="88810" autoAdjust="0"/>
  </p:normalViewPr>
  <p:slideViewPr>
    <p:cSldViewPr snapToGrid="0" showGuides="1">
      <p:cViewPr varScale="1">
        <p:scale>
          <a:sx n="101" d="100"/>
          <a:sy n="101" d="100"/>
        </p:scale>
        <p:origin x="960" y="102"/>
      </p:cViewPr>
      <p:guideLst>
        <p:guide orient="horz" pos="20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概念瓶颈模型中的概念可信度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分而治之：通过对弱监督语义分割的分解与表示解耦共现问题</a:t>
            </a:r>
          </a:p>
        </p:txBody>
      </p:sp>
    </p:spTree>
    <p:extLst>
      <p:ext uri="{BB962C8B-B14F-4D97-AF65-F5344CB8AC3E}">
        <p14:creationId xmlns:p14="http://schemas.microsoft.com/office/powerpoint/2010/main" val="701215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本文一作，杨志伟，来自复旦大学，主要的研究方向是弱监督语义分割，知识蒸馏，今年又中了一篇关于弱监督语义分割的</a:t>
            </a:r>
            <a:r>
              <a:rPr lang="en-US" altLang="zh-CN" dirty="0" err="1"/>
              <a:t>cvpr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06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）人和马，帆船和大海 总是同时出现 导致模型出现错误的分割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755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CAM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利用最后一层卷积层来生成激活图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1.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为分类任务提供可解释性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2.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利用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CAM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作为原始的种子，进行弱监督语义分割或弱监督定位。</a:t>
            </a:r>
            <a:endParaRPr lang="en-US" altLang="zh-CN" b="1" i="0" dirty="0">
              <a:solidFill>
                <a:srgbClr val="2C2C36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31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为了解决共现问题，作者提出了一种单阶段框架 </a:t>
            </a:r>
            <a:r>
              <a:rPr lang="en-US" altLang="zh-CN" b="1" i="0" dirty="0" err="1">
                <a:solidFill>
                  <a:srgbClr val="2C2C36"/>
                </a:solidFill>
                <a:effectLst/>
                <a:latin typeface="-apple-system"/>
              </a:rPr>
              <a:t>SeCo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，该框架以“分而治之”的方式解决了共现问题，且无需外部监督。它首先在图像空间中分离共现上下文，然后在特征空间中消除错误激活。</a:t>
            </a:r>
            <a:endParaRPr lang="en-US" altLang="zh-CN" b="1" i="0" dirty="0">
              <a:solidFill>
                <a:srgbClr val="2C2C36"/>
              </a:solidFill>
              <a:effectLst/>
              <a:latin typeface="-apple-system"/>
            </a:endParaRPr>
          </a:p>
          <a:p>
            <a:pPr algn="l"/>
            <a:endParaRPr lang="en-US" altLang="zh-CN" b="1" i="0" dirty="0">
              <a:solidFill>
                <a:srgbClr val="2C2C36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720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该模型分为三个部分，全局教师模型，学生模型，局部教师模型。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全局教师（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G-Teacher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：用于提取图片类别知识。</a:t>
            </a:r>
            <a:endParaRPr lang="en-US" altLang="zh-CN" dirty="0"/>
          </a:p>
          <a:p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学生模型（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student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）：用于提取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patch 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语义</a:t>
            </a:r>
            <a:endParaRPr lang="en-US" altLang="zh-CN" b="1" i="0" dirty="0">
              <a:solidFill>
                <a:srgbClr val="2C2C36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局部教师（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L-Teacher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：本地教师负责存储所有历史补丁及其类别标签，并从中概括出补丁语义知识。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820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先训练一个分类模型（即全局教师模型），再利用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CAM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生成伪掩码，再利用掩码来指导每个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patch 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的分类，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patch 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的标签可以分为三种，第一种就是该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有具体的类别，第二种就是该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是背景，第三种就是无法区分。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980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如果两个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patch 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是共现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patch 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那么那他们的标签应该是同一类，但是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被错误标记的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与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真正正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之间特征的平均相似度低于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真正正样本之间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的平均相似度。</a:t>
            </a:r>
            <a:endParaRPr lang="en-US" altLang="zh-CN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是作者设计了一个记忆池，用于保存先前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，将新加入的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与同类别的历史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patch 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计算相似度，并与同类别的历史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patch 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之间平均相似度进行比较。如果低于某一阈值，则将其设为噪声标签。</a:t>
            </a:r>
            <a:endParaRPr lang="en-US" altLang="zh-CN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损失函数只拉近同一类的</a:t>
            </a:r>
            <a:endParaRPr lang="en-US" altLang="zh-CN" b="0" i="0" dirty="0">
              <a:solidFill>
                <a:srgbClr val="2C2C36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344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作者构建了一个全局教师，以动态地从整张图像中提取类别知识。图像分解可能会破坏图像块的语义上下文，而全局</a:t>
            </a:r>
            <a:r>
              <a:rPr lang="en-US" altLang="zh-CN" dirty="0"/>
              <a:t>CAM</a:t>
            </a:r>
            <a:r>
              <a:rPr lang="zh-CN" altLang="en-US" dirty="0"/>
              <a:t>缺乏局部细节，作者训练了教师和学生并共享编码器，以促进局部和全局语义之间的知识交流。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为了减少共现对象带来的噪声并全面概括知识，作者提出了一种自适应更新策略，以收集整个数据集中的所有语义。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简单地将一个图像块的两个视图视为正样本对，并不足以学习共上下文之间的差异。为此，作者提出了一种类别标签池（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category tag pool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），当前带有标签的查询嵌入和关键嵌入分别记作 </a:t>
            </a:r>
            <a:r>
              <a:rPr lang="en-US" altLang="zh-CN" b="0" i="0" dirty="0" err="1">
                <a:solidFill>
                  <a:srgbClr val="2C2C36"/>
                </a:solidFill>
                <a:effectLst/>
                <a:latin typeface="KaTeX_Main"/>
              </a:rPr>
              <a:t>Bq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和 </a:t>
            </a:r>
            <a:r>
              <a:rPr lang="en-US" altLang="zh-CN" b="0" i="0" dirty="0">
                <a:solidFill>
                  <a:srgbClr val="2C2C36"/>
                </a:solidFill>
                <a:effectLst/>
                <a:latin typeface="KaTeX_Main"/>
              </a:rPr>
              <a:t>Bk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，用于匹配记忆库并引导共类别之间的对比</a:t>
            </a:r>
            <a:endParaRPr lang="en-US" altLang="zh-CN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algn="l"/>
            <a:r>
              <a:rPr lang="zh-CN" altLang="en-US" dirty="0">
                <a:effectLst/>
              </a:rPr>
              <a:t>为了促进共现类别之间的差异，仅将共现类别视为负样本对，而同一类别内的语义视为正样本对。因此，多样性比较在过滤后的局部语义和具有出现类别的知识之间进行，其中是图像块的数量。图像块语义与类别原型之间的对比通过以下公式实现</a:t>
            </a:r>
            <a:endParaRPr lang="en-US" altLang="zh-CN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80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943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浙江大学博士生，主要的研究方向是可解释性，具体一些就是原型网络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55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在原始 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CBM 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中，名为“额头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::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灰色”概念的不可信性。</a:t>
            </a:r>
            <a:endParaRPr lang="zh-CN" altLang="en-US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(a) 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输入图像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：展示了包含目标对象（如鸟）的原始图片。</a:t>
            </a:r>
          </a:p>
          <a:p>
            <a:pPr algn="l"/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(b) 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该概念的定位图（通过 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Grad-CAM 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生成）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：定位图主要集中于鸟的下部区域，而非额头部分，表明模型对该概念的关注区域与人类直觉不一致。</a:t>
            </a:r>
          </a:p>
          <a:p>
            <a:pPr algn="l"/>
            <a:r>
              <a:rPr lang="en-US" altLang="zh-CN" b="0" i="0" dirty="0">
                <a:solidFill>
                  <a:srgbClr val="2C2C36"/>
                </a:solidFill>
                <a:effectLst/>
                <a:latin typeface="-apple-system"/>
              </a:rPr>
              <a:t>(c) 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移除图像头部后的结果</a:t>
            </a:r>
            <a:r>
              <a:rPr lang="zh-CN" altLang="en-US" b="0" i="0" dirty="0">
                <a:solidFill>
                  <a:srgbClr val="2C2C36"/>
                </a:solidFill>
                <a:effectLst/>
                <a:latin typeface="-apple-system"/>
              </a:rPr>
              <a:t>：在移除了鸟的头部后，该概念的预测概率仅有非常微小的变化，进一步说明该概念的不可靠性和模型对无关区域的依赖。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37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作者提出的模型是基于原型网络进行的改进，主要分为三个部分：</a:t>
            </a:r>
            <a:endParaRPr lang="en-US" altLang="zh-CN" dirty="0"/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跨层对齐模块（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CLA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）</a:t>
            </a:r>
            <a:endParaRPr lang="en-US" altLang="zh-CN" b="1" i="0" dirty="0">
              <a:solidFill>
                <a:srgbClr val="2C2C36"/>
              </a:solidFill>
              <a:effectLst/>
              <a:latin typeface="-apple-system"/>
            </a:endParaRP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跨图像对齐模块（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CIA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）</a:t>
            </a:r>
            <a:endParaRPr lang="zh-CN" altLang="en-US" b="0" i="0" dirty="0">
              <a:solidFill>
                <a:srgbClr val="2C2C36"/>
              </a:solidFill>
              <a:effectLst/>
              <a:latin typeface="-apple-system"/>
            </a:endParaRP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预测对齐模块（</a:t>
            </a:r>
            <a:r>
              <a:rPr lang="en-US" altLang="zh-CN" b="1" i="0" dirty="0">
                <a:solidFill>
                  <a:srgbClr val="2C2C36"/>
                </a:solidFill>
                <a:effectLst/>
                <a:latin typeface="-apple-system"/>
              </a:rPr>
              <a:t>PA</a:t>
            </a:r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）</a:t>
            </a:r>
            <a:endParaRPr lang="zh-CN" altLang="en-US" b="0" i="0" dirty="0">
              <a:solidFill>
                <a:srgbClr val="2C2C36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58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深层卷积层会丢失部分浅层卷积层中的空间信息，这会得到的激活图发生错位。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Fai </a:t>
            </a:r>
            <a:r>
              <a:rPr lang="zh-CN" altLang="en-US" dirty="0"/>
              <a:t>表示对成对元素计算相似度</a:t>
            </a:r>
            <a:endParaRPr lang="en-US" altLang="zh-CN" dirty="0"/>
          </a:p>
          <a:p>
            <a:r>
              <a:rPr lang="en-US" altLang="zh-CN" dirty="0"/>
              <a:t>Detach</a:t>
            </a:r>
            <a:r>
              <a:rPr lang="zh-CN" altLang="en-US" dirty="0"/>
              <a:t>表示不进行梯度计算，这样只会改变深层神经网络的参数</a:t>
            </a:r>
            <a:endParaRPr lang="en-US" altLang="zh-CN" dirty="0"/>
          </a:p>
          <a:p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表示不同的尺度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预测对齐模块类似对比学习，</a:t>
            </a:r>
            <a:r>
              <a:rPr lang="en-US" altLang="zh-CN" dirty="0" err="1"/>
              <a:t>k_c</a:t>
            </a:r>
            <a:r>
              <a:rPr lang="en-US" altLang="zh-CN" dirty="0"/>
              <a:t>(x) </a:t>
            </a:r>
            <a:r>
              <a:rPr lang="zh-CN" altLang="en-US" dirty="0"/>
              <a:t>相当于概念</a:t>
            </a:r>
            <a:r>
              <a:rPr lang="en-US" altLang="zh-CN" dirty="0"/>
              <a:t>c</a:t>
            </a:r>
            <a:r>
              <a:rPr lang="zh-CN" altLang="en-US" dirty="0"/>
              <a:t>的激活图的重心，激活图每个像素的权重乘以相应的坐标。作者将概念分为</a:t>
            </a:r>
            <a:r>
              <a:rPr lang="en-US" altLang="zh-CN" dirty="0"/>
              <a:t>T</a:t>
            </a:r>
            <a:r>
              <a:rPr lang="zh-CN" altLang="en-US" dirty="0"/>
              <a:t>组，每一组的概念含义相近，比如将</a:t>
            </a:r>
            <a:r>
              <a:rPr lang="en-US" altLang="zh-CN" dirty="0"/>
              <a:t>{</a:t>
            </a:r>
            <a:r>
              <a:rPr lang="zh-CN" altLang="en-US" dirty="0"/>
              <a:t>红色羽毛，白色羽毛</a:t>
            </a:r>
            <a:r>
              <a:rPr lang="en-US" altLang="zh-CN" dirty="0"/>
              <a:t>}</a:t>
            </a:r>
            <a:r>
              <a:rPr lang="zh-CN" altLang="en-US" dirty="0"/>
              <a:t>化为一组，</a:t>
            </a:r>
            <a:r>
              <a:rPr lang="en-US" altLang="zh-CN" dirty="0"/>
              <a:t>{</a:t>
            </a:r>
            <a:r>
              <a:rPr lang="zh-CN" altLang="en-US" dirty="0"/>
              <a:t>红色肚皮，白色肚皮</a:t>
            </a:r>
            <a:r>
              <a:rPr lang="en-US" altLang="zh-CN" dirty="0"/>
              <a:t>}</a:t>
            </a:r>
            <a:r>
              <a:rPr lang="zh-CN" altLang="en-US" dirty="0"/>
              <a:t>化为一组。拉进同组重心，推远不同组重心。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5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Loc </a:t>
            </a:r>
            <a:r>
              <a:rPr lang="zh-CN" altLang="en-US" dirty="0"/>
              <a:t>这个指标用于衡量概念的可信度，如果概念激活图的重心位于实际概念区域的检测框内，则置一，否则置零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6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75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9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09412" y="2781080"/>
            <a:ext cx="9063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the Concept Trustworthiness in Concept Bottleneck Models</a:t>
            </a:r>
            <a:endParaRPr 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6900" y="5048885"/>
            <a:ext cx="3407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Accepted by AAAI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 2024 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64486" y="2681033"/>
            <a:ext cx="7557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Separate and Conquer: Decoupling Co-occurrence via Decomposition and Representation for Weakly Supervised Semantic Segmentation</a:t>
            </a:r>
            <a:endParaRPr 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6900" y="5048885"/>
            <a:ext cx="3457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Accepted by CVPR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2024 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84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1A1BA8-E7DB-435A-8975-880AB7B22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950158"/>
            <a:ext cx="5489042" cy="527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6EE31A-7CD0-4F1E-B47C-308D66D44311}"/>
              </a:ext>
            </a:extLst>
          </p:cNvPr>
          <p:cNvSpPr txBox="1"/>
          <p:nvPr/>
        </p:nvSpPr>
        <p:spPr>
          <a:xfrm>
            <a:off x="851338" y="803277"/>
            <a:ext cx="97642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根据弱监督信号的形式，常见的弱监督语义分割可分为以下四类：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① 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图像级标注：仅标注图像中相关物体所属的类别，是最简单的标注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；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② 物体点标注：标注各个物体上某一点，以及相应类别；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③ 物体框标注：标注各个物体所在的矩形框，以及相应类别；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④ 物体划线标注：在各个物体上划一条线，以及相应类别。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99A10E-B2E8-4A77-AED2-F89EA9F45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04" y="2280605"/>
            <a:ext cx="8334375" cy="1628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A2C176-585D-478C-B1C9-3FC504E6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4544134"/>
            <a:ext cx="7219950" cy="130492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C06B06F-75CB-407F-B72F-8EE2884C7613}"/>
              </a:ext>
            </a:extLst>
          </p:cNvPr>
          <p:cNvSpPr txBox="1"/>
          <p:nvPr/>
        </p:nvSpPr>
        <p:spPr>
          <a:xfrm>
            <a:off x="965200" y="4260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弱监督语义分割中的共现问题：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644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047728-2F0A-4784-8D51-012C58AF0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935916"/>
            <a:ext cx="106108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6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BF9434E-66D1-44FC-8DE1-EF5614285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326" y="1778802"/>
            <a:ext cx="7006647" cy="37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909BD8-4A7D-42B1-971A-F94B2CA2C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04" y="1268046"/>
            <a:ext cx="11745496" cy="524029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4D2701B-ABD5-4198-8402-999FE0BF1045}"/>
              </a:ext>
            </a:extLst>
          </p:cNvPr>
          <p:cNvSpPr txBox="1"/>
          <p:nvPr/>
        </p:nvSpPr>
        <p:spPr>
          <a:xfrm>
            <a:off x="256004" y="874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总体模型架构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98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6DCBFD-2A0E-4FCE-A89F-ED61BE0D3365}"/>
              </a:ext>
            </a:extLst>
          </p:cNvPr>
          <p:cNvSpPr txBox="1"/>
          <p:nvPr/>
        </p:nvSpPr>
        <p:spPr>
          <a:xfrm>
            <a:off x="190750" y="803277"/>
            <a:ext cx="37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2C2C36"/>
                </a:solidFill>
                <a:effectLst/>
                <a:latin typeface="-apple-system"/>
              </a:rPr>
              <a:t>分离共现上下文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B113EF-4CE0-46FC-BAE1-E71B08B5A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3" y="1240201"/>
            <a:ext cx="10829925" cy="46672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A6BE0FE-0390-44D7-951F-F19312393111}"/>
              </a:ext>
            </a:extLst>
          </p:cNvPr>
          <p:cNvSpPr/>
          <p:nvPr/>
        </p:nvSpPr>
        <p:spPr>
          <a:xfrm>
            <a:off x="3676538" y="2928715"/>
            <a:ext cx="6048375" cy="24955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0874F6-87A4-4E7A-91E8-48FF4955A48D}"/>
              </a:ext>
            </a:extLst>
          </p:cNvPr>
          <p:cNvSpPr/>
          <p:nvPr/>
        </p:nvSpPr>
        <p:spPr>
          <a:xfrm>
            <a:off x="8534287" y="2420797"/>
            <a:ext cx="1190626" cy="904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9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C750D4C-2D42-495D-8170-9D9A8F0E1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66" y="1078768"/>
            <a:ext cx="7089022" cy="316279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B04BFD3-EFFA-410B-971F-B1FDDD039799}"/>
              </a:ext>
            </a:extLst>
          </p:cNvPr>
          <p:cNvSpPr txBox="1"/>
          <p:nvPr/>
        </p:nvSpPr>
        <p:spPr>
          <a:xfrm>
            <a:off x="200395" y="7604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解决错误的激活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92CA3C-4068-4405-AF51-7117E5D6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4" y="5541299"/>
            <a:ext cx="3838575" cy="742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B64F6A-E84C-4712-90E3-A598FC9AC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137" y="4753126"/>
            <a:ext cx="2676525" cy="7524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50F857-2ACD-465C-BB45-7C5FF95D1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137" y="5541299"/>
            <a:ext cx="4743450" cy="7143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F1B0375-73CB-4FC0-B818-57759CB0E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0888" y="1590332"/>
            <a:ext cx="4281229" cy="230527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8571345-8887-4348-A753-347B6997D8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338" y="4670105"/>
            <a:ext cx="3971925" cy="5143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856DF71-9FE6-4116-873C-63F8E3C8C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8137" y="4336813"/>
            <a:ext cx="50101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C750D4C-2D42-495D-8170-9D9A8F0E1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65" y="1079034"/>
            <a:ext cx="7089022" cy="316279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B04BFD3-EFFA-410B-971F-B1FDDD039799}"/>
              </a:ext>
            </a:extLst>
          </p:cNvPr>
          <p:cNvSpPr txBox="1"/>
          <p:nvPr/>
        </p:nvSpPr>
        <p:spPr>
          <a:xfrm>
            <a:off x="203760" y="7604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解决错误的激活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113180-043B-452B-88BC-A87D1397F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12" y="5006924"/>
            <a:ext cx="3457575" cy="523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A231B9-0198-4D8D-8504-EEDA462B1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850" y="4964536"/>
            <a:ext cx="3691050" cy="63298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946C4B8-215F-4F40-B7B6-46379E0BD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447" y="1570714"/>
            <a:ext cx="4451588" cy="239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88E308-FFE8-4350-8E72-E5211C88A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42" y="788544"/>
            <a:ext cx="7787524" cy="57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1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C8A9FA-DE4C-4697-BDE3-1D33971C4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40" y="795035"/>
            <a:ext cx="5418619" cy="54050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3EEBBEC-DEB8-4C25-9701-CFDDEB306993}"/>
              </a:ext>
            </a:extLst>
          </p:cNvPr>
          <p:cNvSpPr/>
          <p:nvPr/>
        </p:nvSpPr>
        <p:spPr>
          <a:xfrm>
            <a:off x="965200" y="2246050"/>
            <a:ext cx="5130799" cy="230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5FB6E8-3904-4049-9498-B299CD50CF18}"/>
              </a:ext>
            </a:extLst>
          </p:cNvPr>
          <p:cNvSpPr/>
          <p:nvPr/>
        </p:nvSpPr>
        <p:spPr>
          <a:xfrm>
            <a:off x="958851" y="3559193"/>
            <a:ext cx="5130799" cy="230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0C2846-45DA-47D0-8F50-D062F720C9E7}"/>
              </a:ext>
            </a:extLst>
          </p:cNvPr>
          <p:cNvSpPr/>
          <p:nvPr/>
        </p:nvSpPr>
        <p:spPr>
          <a:xfrm>
            <a:off x="965201" y="3996345"/>
            <a:ext cx="5130799" cy="230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83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EF39B1-9B03-40B5-BBEE-2781B8133122}"/>
              </a:ext>
            </a:extLst>
          </p:cNvPr>
          <p:cNvSpPr txBox="1"/>
          <p:nvPr/>
        </p:nvSpPr>
        <p:spPr>
          <a:xfrm>
            <a:off x="851338" y="1006420"/>
            <a:ext cx="399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Motivation: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29B01A-966B-4A22-8B62-1C438858810A}"/>
              </a:ext>
            </a:extLst>
          </p:cNvPr>
          <p:cNvSpPr txBox="1"/>
          <p:nvPr/>
        </p:nvSpPr>
        <p:spPr>
          <a:xfrm>
            <a:off x="1201480" y="1375752"/>
            <a:ext cx="900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去解决概念模型的不可信问题：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模型用于判断概念的区域与真实的概念区域不符。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从特征到概念推理是不透明的。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529202D-15AC-4A52-9992-EBA5AE4D4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255" y="2312731"/>
            <a:ext cx="6142295" cy="3824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8B82E3-F2BB-4449-A5B9-0C5583E43222}"/>
              </a:ext>
            </a:extLst>
          </p:cNvPr>
          <p:cNvSpPr txBox="1"/>
          <p:nvPr/>
        </p:nvSpPr>
        <p:spPr>
          <a:xfrm>
            <a:off x="592554" y="95015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原型网络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94B252-7161-4EDE-A90F-67EDB282B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9" y="1349377"/>
            <a:ext cx="8545238" cy="34849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6055A56-1437-4A29-A5BC-67255324A243}"/>
              </a:ext>
            </a:extLst>
          </p:cNvPr>
          <p:cNvSpPr txBox="1"/>
          <p:nvPr/>
        </p:nvSpPr>
        <p:spPr>
          <a:xfrm>
            <a:off x="379973" y="4864228"/>
            <a:ext cx="1032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原型网络是一种提供区域性解释的内在可解释模型，它通过原型去得到模型关注的区域的激活图，并通过这些激活图的信息进行推理。</a:t>
            </a:r>
          </a:p>
        </p:txBody>
      </p:sp>
    </p:spTree>
    <p:extLst>
      <p:ext uri="{BB962C8B-B14F-4D97-AF65-F5344CB8AC3E}">
        <p14:creationId xmlns:p14="http://schemas.microsoft.com/office/powerpoint/2010/main" val="22747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025CD2-89FD-4707-9624-4B35B65C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333140"/>
            <a:ext cx="10982834" cy="481234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D8B82E3-F2BB-4449-A5B9-0C5583E43222}"/>
              </a:ext>
            </a:extLst>
          </p:cNvPr>
          <p:cNvSpPr txBox="1"/>
          <p:nvPr/>
        </p:nvSpPr>
        <p:spPr>
          <a:xfrm>
            <a:off x="592554" y="95015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总体模型架构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9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7472EB5-AF56-4966-A6AB-EA88B1DF0FD1}"/>
              </a:ext>
            </a:extLst>
          </p:cNvPr>
          <p:cNvSpPr txBox="1"/>
          <p:nvPr/>
        </p:nvSpPr>
        <p:spPr>
          <a:xfrm>
            <a:off x="660400" y="850235"/>
            <a:ext cx="60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跨层对齐模块（</a:t>
            </a:r>
            <a:r>
              <a:rPr lang="en-US" altLang="zh-CN" dirty="0"/>
              <a:t>CLA</a:t>
            </a:r>
            <a:r>
              <a:rPr lang="zh-CN" altLang="en-US" dirty="0"/>
              <a:t>）和跨图像对齐模块（</a:t>
            </a:r>
            <a:r>
              <a:rPr lang="en-US" altLang="zh-CN" dirty="0"/>
              <a:t>CIA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09F2066-A380-4F41-9047-45241B3B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1364983"/>
            <a:ext cx="2101412" cy="266221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536A0A67-956D-4D03-8C82-D25E07752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23" y="4194194"/>
            <a:ext cx="4114130" cy="74541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1E89161-6D40-497D-A355-E3271D90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04" y="5292036"/>
            <a:ext cx="4575613" cy="55099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6843654-0B4D-42C8-95BB-98A78CECE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4939" y="1243988"/>
            <a:ext cx="5591175" cy="4962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F0634B-588C-499F-8617-7DED19160877}"/>
              </a:ext>
            </a:extLst>
          </p:cNvPr>
          <p:cNvSpPr txBox="1"/>
          <p:nvPr/>
        </p:nvSpPr>
        <p:spPr>
          <a:xfrm>
            <a:off x="592554" y="817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预测对齐模块（</a:t>
            </a:r>
            <a:r>
              <a:rPr lang="en-US" altLang="zh-CN" dirty="0"/>
              <a:t>PA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DD5DD7-5CB1-452F-8522-EAB34FA6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17" y="1243864"/>
            <a:ext cx="5510633" cy="19807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59B072-CB79-4B91-9547-86B1CD842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38" y="1161157"/>
            <a:ext cx="3732920" cy="49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1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0B2ADF-33FA-4057-9F04-7F2BF171C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4" y="1037526"/>
            <a:ext cx="7805058" cy="19738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CABB5B-7AA1-4E0D-A82B-9F55A4B99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3288479"/>
            <a:ext cx="4312568" cy="24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6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7C5BC0-B993-4AB2-AC14-D71C7ECF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60" y="1633051"/>
            <a:ext cx="5841780" cy="33664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636DE8-F53F-4C94-983E-53DAB60F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54" y="2406637"/>
            <a:ext cx="55530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0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ExMTU4YzczMDgzOWVmNDk2Mjc0OTVlMjIzMDA3NzAifQ=="/>
  <p:tag name="KSO_WPP_MARK_KEY" val="73acf950-e635-47f2-b1bd-a6423c8f39e8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11308</TotalTime>
  <Words>1462</Words>
  <Application>Microsoft Office PowerPoint</Application>
  <PresentationFormat>宽屏</PresentationFormat>
  <Paragraphs>141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-apple-system</vt:lpstr>
      <vt:lpstr>KaTeX_Main</vt:lpstr>
      <vt:lpstr>等线</vt:lpstr>
      <vt:lpstr>等线 Light</vt:lpstr>
      <vt:lpstr>微软雅黑</vt:lpstr>
      <vt:lpstr>Arial</vt:lpstr>
      <vt:lpstr>Calibri</vt:lpstr>
      <vt:lpstr>Calibri Light</vt:lpstr>
      <vt:lpstr>Times New Roman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Dell</cp:lastModifiedBy>
  <cp:revision>389</cp:revision>
  <dcterms:created xsi:type="dcterms:W3CDTF">2019-03-09T08:01:00Z</dcterms:created>
  <dcterms:modified xsi:type="dcterms:W3CDTF">2025-04-19T10:48:46Z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E30E4612DA564EB58A956DCCC6E04621</vt:lpwstr>
  </property>
</Properties>
</file>